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sldIdLst>
    <p:sldId id="1059" r:id="rId5"/>
    <p:sldId id="980" r:id="rId6"/>
    <p:sldId id="1069" r:id="rId7"/>
    <p:sldId id="700" r:id="rId8"/>
    <p:sldId id="701" r:id="rId9"/>
    <p:sldId id="1005" r:id="rId10"/>
    <p:sldId id="1094" r:id="rId11"/>
    <p:sldId id="1096" r:id="rId12"/>
    <p:sldId id="1037" r:id="rId13"/>
    <p:sldId id="1077" r:id="rId14"/>
    <p:sldId id="1098" r:id="rId15"/>
    <p:sldId id="1099" r:id="rId16"/>
    <p:sldId id="1078" r:id="rId17"/>
    <p:sldId id="1053" r:id="rId18"/>
    <p:sldId id="1061" r:id="rId19"/>
    <p:sldId id="1072" r:id="rId20"/>
    <p:sldId id="258" r:id="rId21"/>
    <p:sldId id="1079" r:id="rId22"/>
    <p:sldId id="952" r:id="rId23"/>
    <p:sldId id="1082" r:id="rId24"/>
    <p:sldId id="1084" r:id="rId25"/>
    <p:sldId id="953" r:id="rId26"/>
    <p:sldId id="880" r:id="rId27"/>
    <p:sldId id="1085" r:id="rId28"/>
    <p:sldId id="1081" r:id="rId29"/>
    <p:sldId id="1090" r:id="rId30"/>
    <p:sldId id="1087" r:id="rId31"/>
    <p:sldId id="1091" r:id="rId32"/>
    <p:sldId id="1092" r:id="rId33"/>
    <p:sldId id="1093" r:id="rId34"/>
    <p:sldId id="1088" r:id="rId35"/>
    <p:sldId id="783" r:id="rId36"/>
    <p:sldId id="106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2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8"/>
    <a:srgbClr val="BB5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7"/>
    <p:restoredTop sz="95545"/>
  </p:normalViewPr>
  <p:slideViewPr>
    <p:cSldViewPr snapToGrid="0">
      <p:cViewPr varScale="1">
        <p:scale>
          <a:sx n="100" d="100"/>
          <a:sy n="100" d="100"/>
        </p:scale>
        <p:origin x="1056" y="168"/>
      </p:cViewPr>
      <p:guideLst>
        <p:guide orient="horz" pos="2808"/>
        <p:guide pos="2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0A846-5055-BA4B-9D00-DF1ABEB4394C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8609-9148-ED42-B490-262A6B6C8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- We expect these same optimal resource investments to occur under elevated CO2, but notice that the curve looks a bit different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The reduced initial slope, indicative of the maximum rate of Rubisco carboxylation, extends the portion of the curve that is limited by Rubisco carboxylation and CO2, </a:t>
            </a:r>
          </a:p>
          <a:p>
            <a:pPr algn="l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increasing the photosynthesis rate and the intercellular CO2 threshold where Rubisco limited photosynthesis equals RuBP limited photosynthesis</a:t>
            </a:r>
            <a:endParaRPr lang="en-US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These patterns should result in plants grown under elevated CO2 having greater net photosynthesis rates and reduced photosynthetic capacity, </a:t>
            </a:r>
          </a:p>
          <a:p>
            <a:r>
              <a:rPr lang="en-US" dirty="0"/>
              <a:t>- perhaps as a function of reduced leaf nitrogen allocation to photosynthetic tissue and increased nitrogen use efficiency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But the question remains: how does soil nitrogen availability modify leaf and whole plant responses to CO2?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reminder, there are two primary hypotheses of note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reduced leaf biochemical process rates</a:t>
            </a:r>
          </a:p>
          <a:p>
            <a:r>
              <a:rPr lang="en-US" dirty="0"/>
              <a:t>- Soil nitrogen fertilization generally increased leaf biochemical process rates, but the slope of this relationship was similar between both CO2 treatments</a:t>
            </a:r>
          </a:p>
          <a:p>
            <a:r>
              <a:rPr lang="en-US" dirty="0"/>
              <a:t>- Indicates that the reduction in photosynthetic capacity under elevated CO2 was independent of fertilization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5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photosynthetic capacity,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also independent of inoculation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75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Elevated CO2 increased the ratio of Jmax25 to Vcmax25 due to a stronger downregulation in Vcmax25 than Jmax25</a:t>
            </a:r>
          </a:p>
          <a:p>
            <a:r>
              <a:rPr lang="en-US" dirty="0"/>
              <a:t>- Fertilization generally decreased this ratio, but again the slope of this relationship was similar between both CO2 treatments,</a:t>
            </a:r>
          </a:p>
          <a:p>
            <a:r>
              <a:rPr lang="en-US" dirty="0"/>
              <a:t>- suggesting that elevated CO2 did not modify relative allocation between Jmax25 and Vcmax25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49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the ratio of Jmax25 to Vcmax25, 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Despite reductions in photosynthetic capacity and leaf nitrogen allocation at the leaf level, </a:t>
            </a:r>
          </a:p>
          <a:p>
            <a:r>
              <a:rPr lang="en-US" dirty="0"/>
              <a:t>- whole plant growth was greater under elevated CO2</a:t>
            </a:r>
          </a:p>
          <a:p>
            <a:endParaRPr lang="en-US" dirty="0"/>
          </a:p>
          <a:p>
            <a:r>
              <a:rPr lang="en-US" dirty="0"/>
              <a:t>- Increasing fertilization increased total biomass, an effect that was stronger under elevated CO2 than ambient CO2</a:t>
            </a:r>
          </a:p>
          <a:p>
            <a:r>
              <a:rPr lang="en-US" dirty="0"/>
              <a:t>- This result suggests that nitrogen availability plays an important role in regulating whole plant responses to elevated CO2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Inoculation with symbiotic nitrogen fixing bacteria generally increased total biomass,</a:t>
            </a:r>
          </a:p>
          <a:p>
            <a:r>
              <a:rPr lang="en-US" dirty="0"/>
              <a:t>- but the effect of elevated CO2 was similar between inoculation treatments, </a:t>
            </a:r>
          </a:p>
          <a:p>
            <a:r>
              <a:rPr lang="en-US" dirty="0"/>
              <a:t>- suggesting that the CO2 effect was independent of inoculation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E877D-29F9-B44B-9E1E-F83200E9A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8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However, inoculated plants did tend to have greater total biomass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7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response that was likely driven by high investment in nitrogen fixation under low fertilization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61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5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behind this is that nitrogen availability has been shown to limit net primary productivity globally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this response might be at least partly driven by positive relationships between soil nitrogen availability, leaf nitrogen content, and photosynthetic capacity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Under elevated CO2, some have hypothesized that increased demand to build and maintain photosynthetic enzymes </a:t>
            </a:r>
          </a:p>
          <a:p>
            <a:r>
              <a:rPr lang="en-US" dirty="0"/>
              <a:t>- might increase plant nitrogen uptake rates that should eventually deplete plant-available soil N pools as nitrogen becomes stored in longer living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Plants respond instantaneously to changes in intercellular CO2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low CO2 concentrations, net photosynthesis linearly increases due to net photosynthesis rates being limited by CO2 and Rubisco carboxylation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7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intercellular CO2 concentrations increase, leaves become saturated with CO2 substrate.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Thus, net photosynthesis rates begin to become limited by electron transport for RuBP regeneration, which is a function of light availability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rial" panose="020B0604020202020204" pitchFamily="34" charset="0"/>
              </a:rPr>
              <a:t>Optimality theory predicts that plants should optimally allocate nitrogen to Rubisco to maximize nitrogen allocation to other structures and functions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 photosynthesis rates are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equally limited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Rubisco- and RuBP-limited photosynthesis rates (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 = </a:t>
            </a:r>
            <a:r>
              <a:rPr lang="en-US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18609-9148-ED42-B490-262A6B6C8C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5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6647-25EF-60CC-A1E7-C8E32FFEA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547A-2BD8-802D-8252-70F227694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39B4-F9BD-DC16-3295-54376BB8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300B-9F33-0142-ADA8-207D26A644F2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46F2E-E221-2F51-091B-030F7DC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B3C-7443-9961-BF04-A5AFB003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50687-5DA4-926D-0939-B659B44C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53DE7-CA0B-2201-C256-4C9738519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0598-7DE3-15EE-7E10-607219DF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5E089-6373-7E4E-B6E5-33CEF6C6F54C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48E6-492D-7FB7-E402-4146C9AD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4565-A6A3-14F4-BF09-57C2A087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FB34C-4DC0-D606-5F06-26C3819F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59CB-0FDD-6DB6-0DEC-9E58EBC1C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D2CB-9077-9EB6-2CD3-70A40A2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CA0B6-F1D5-B445-8311-34F7FEF80C48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25A6A-5D07-6349-984F-D1ED005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42CBC-87FC-E03E-DA59-254B819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8776-69E2-BC74-7C5D-8196A04C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2191E-BE4B-345D-830B-5EB232CF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977C-3BA9-EF07-4D3D-4FC6A1AE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D984-7A97-0742-A1D8-084441BCB2E9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2DB3-3E9A-38B3-6BC8-1E734316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86540-713D-BBBC-7C07-DB10E726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BA64-5C90-E04F-D8B7-61F98285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8D19D-68A5-B83D-78E3-BA457789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DC32D-B151-01E3-7BB8-440C3AC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BB43-ACB9-8F4D-859A-30CE9AAC7767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32EB5-CD44-9E1F-B5D4-F99060E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A779-9D8B-F26E-20E0-5569C3C3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20AA-B606-3047-2DEB-E846911E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853E-7FB2-458C-A108-F11BD0833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DAE9D-B9D4-FE66-5EB6-BC77647F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7B76A-7C10-C0DA-CDAB-1293F638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B6D01-0E26-214D-A5D7-9D0420A50C7D}" type="datetime1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BF1C4-572B-7DD4-A95C-E2B24B70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FCCD6-7090-A1C2-C356-B520D189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4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E7CA-BEE3-94CA-5DA4-86F4F24A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FAFA-9724-664A-4764-AF1AE190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7BE45-2FFD-8AE2-274C-CDF2FBA5C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DB8F9-63DD-C066-EA99-4478C7B37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464D4-CB09-4224-9DF0-603A90A1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71C41-F908-6E93-0ABA-2C5F04BB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3F79-9812-5549-9E45-E0D508719724}" type="datetime1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513B5-03E0-F43B-4477-8D8B9A7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9E6E3-072A-C64A-077B-F1942D36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5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1D22-B748-25AA-66E0-AE278706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C9F0A-C5CB-0F15-8A23-1DAE0921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D582F-AE32-3D48-937C-B6BFF919B363}" type="datetime1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FEED1-8258-0D7D-73AF-85D10FE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8ACFC-5B0A-0CE7-72F5-EE3007A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1F36AE-B906-7AB0-16ED-9D8DB743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85897-90F3-4E4E-AA80-A7969EBE22DB}" type="datetime1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AC890-AE5A-0C85-B499-8D785590B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2C2B8-A06F-8829-4A55-2A30129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0758-698B-496D-F766-100DBC90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30DC-8307-0749-1447-3943B55A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7DE97-B661-32F7-5579-8456B180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77F45-022C-F8CB-9FDA-09970D32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5D7-BF52-444F-8A24-A8C831857CB5}" type="datetime1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D70BD-83B7-01C8-C5FD-8EC0C5B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EDF8D-C8B7-ADBC-F81E-D32F64D8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F31-0B4A-6629-E4FD-DB0B2108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2E106-3A81-A5FF-C170-9103C31B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0781-C9B7-B77D-C188-BE8871F0B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BA712-51D2-CA85-3321-B27587B9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AD18-0ED7-244F-BC3C-CC531ED0FAF2}" type="datetime1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62691-35A4-8489-43AE-E6361929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9738C-024F-8D7A-5007-099EC013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5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1A1E-D86A-4959-4835-BF9B0B54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6E39E-E566-D1C6-E325-45DC0C1B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81A6-1DDA-B2EC-C846-1BA977A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2510-B4A9-104A-8602-A3F13CAE8956}" type="datetime1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EF6-A2D8-60B3-DFE1-17073981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41D0-2BBB-7858-BB2F-2685CFFCA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35473-280C-E043-9392-7E81C674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hyperlink" Target="https://www.google.com/imgres?imgurl=https%3A%2F%2Fwww.ttu.edu%2Ftraditions%2Fimages%2FDoubleT.gif&amp;imgrefurl=https%3A%2F%2Fwww.ttu.edu%2Ftraditions%2Fdoublet.php&amp;tbnid=jdVsU2GLi5sKlM&amp;vet=12ahUKEwj-8vf6kMX5AhWOmWoFHQKEAQ4QMygAegUIARDJAQ..i&amp;docid=hY8w7KyRTW5VnM&amp;w=225&amp;h=246&amp;q=texas%20tech%20university%20double%20T&amp;client=firefox-b-1-d&amp;ved=2ahUKEwj-8vf6kMX5AhWOmWoFHQKEAQ4QMygAegUIARDJAQ" TargetMode="Externa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5CB6A-37D4-0397-710E-81E792465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42" y="391823"/>
            <a:ext cx="5376421" cy="2242575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Nitrogen </a:t>
            </a:r>
            <a:r>
              <a:rPr lang="en-US" sz="3600" dirty="0">
                <a:ea typeface="Times New Roman" panose="02020603050405020304" pitchFamily="18" charset="0"/>
              </a:rPr>
              <a:t>supply and demand control 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plant responses to elevated CO</a:t>
            </a:r>
            <a:r>
              <a:rPr lang="en-US" sz="3600" baseline="-25000" dirty="0">
                <a:effectLst/>
                <a:ea typeface="Times New Roman" panose="02020603050405020304" pitchFamily="18" charset="0"/>
              </a:rPr>
              <a:t>2</a:t>
            </a:r>
            <a:r>
              <a:rPr lang="en-US" sz="3600" dirty="0">
                <a:effectLst/>
                <a:ea typeface="Times New Roman" panose="02020603050405020304" pitchFamily="18" charset="0"/>
              </a:rPr>
              <a:t> at different scales</a:t>
            </a:r>
            <a:r>
              <a:rPr lang="en-US" sz="3600" dirty="0">
                <a:effectLst/>
              </a:rPr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FE12-9FEA-3922-1595-13AB1EAF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50933C58-F1AF-FA33-9735-0B42A83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75603" y="856791"/>
            <a:ext cx="6854334" cy="5140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4" descr="Double T Symbol | History &amp; Traditions | TTU">
            <a:hlinkClick r:id="rId3"/>
            <a:extLst>
              <a:ext uri="{FF2B5EF4-FFF2-40B4-BE49-F238E27FC236}">
                <a16:creationId xmlns:a16="http://schemas.microsoft.com/office/drawing/2014/main" id="{F7F510CF-40EA-7975-E4E6-16C8D0458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42" y="5620359"/>
            <a:ext cx="1007625" cy="110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FD8499-3D4D-3276-CBBA-E97FC3888F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85" b="16910"/>
          <a:stretch/>
        </p:blipFill>
        <p:spPr>
          <a:xfrm>
            <a:off x="1064956" y="3200153"/>
            <a:ext cx="1327725" cy="17330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F448-A854-5594-99A3-200664568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9" r="12421"/>
          <a:stretch/>
        </p:blipFill>
        <p:spPr>
          <a:xfrm>
            <a:off x="4450079" y="3211738"/>
            <a:ext cx="1327724" cy="1721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A1878E-94BB-8535-DC1B-19BC2D0F1FF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b="2781"/>
          <a:stretch/>
        </p:blipFill>
        <p:spPr>
          <a:xfrm>
            <a:off x="2758440" y="3208493"/>
            <a:ext cx="1325880" cy="1737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F1F27-1F22-2F2A-926D-07A21D21C8B7}"/>
              </a:ext>
            </a:extLst>
          </p:cNvPr>
          <p:cNvSpPr txBox="1"/>
          <p:nvPr/>
        </p:nvSpPr>
        <p:spPr>
          <a:xfrm>
            <a:off x="1136350" y="487834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Perkowski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D6D11-E8F9-B0C4-F26F-9F763D5AB4B0}"/>
              </a:ext>
            </a:extLst>
          </p:cNvPr>
          <p:cNvSpPr txBox="1"/>
          <p:nvPr/>
        </p:nvSpPr>
        <p:spPr>
          <a:xfrm>
            <a:off x="2623725" y="4878342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Ezinwanne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Ezekannagha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5292F-9D0D-9932-9EB8-1F69676BE42B}"/>
              </a:ext>
            </a:extLst>
          </p:cNvPr>
          <p:cNvSpPr txBox="1"/>
          <p:nvPr/>
        </p:nvSpPr>
        <p:spPr>
          <a:xfrm>
            <a:off x="4726655" y="487834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Nick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Smith</a:t>
            </a:r>
          </a:p>
        </p:txBody>
      </p:sp>
      <p:pic>
        <p:nvPicPr>
          <p:cNvPr id="16" name="Picture 15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04211E-3788-3321-A3F4-D317928A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996" y="5742020"/>
            <a:ext cx="2350123" cy="8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0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411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977652">
            <a:off x="4100285" y="3588964"/>
            <a:ext cx="453368" cy="240432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654475">
            <a:off x="5070920" y="2477357"/>
            <a:ext cx="520251" cy="1627959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134886E7-45D9-7D69-FB42-11D2E24F6969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76D82-ED11-A9FD-0AEE-EF16AFF08332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B7803D89-775E-DDAF-406D-1190719C5D22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FB87D-67C7-7050-356B-00FE3153ABD9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6C505-3C21-2B1D-9B52-77CBF7494D22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052590-550E-02FE-29D1-8F3E498A6BB9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06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urve&#10;&#10;Description automatically generated">
            <a:extLst>
              <a:ext uri="{FF2B5EF4-FFF2-40B4-BE49-F238E27FC236}">
                <a16:creationId xmlns:a16="http://schemas.microsoft.com/office/drawing/2014/main" id="{C4B9AD40-7EF6-8A81-F2EE-E57F0BA80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31" y="1972611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BE76A-47DE-D258-A2EB-622112704498}"/>
              </a:ext>
            </a:extLst>
          </p:cNvPr>
          <p:cNvSpPr txBox="1"/>
          <p:nvPr/>
        </p:nvSpPr>
        <p:spPr>
          <a:xfrm>
            <a:off x="5316317" y="365979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RuBP-limited photosynthesis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4C0987-5E53-3C0B-194E-50EEB0BF85D7}"/>
              </a:ext>
            </a:extLst>
          </p:cNvPr>
          <p:cNvSpPr/>
          <p:nvPr/>
        </p:nvSpPr>
        <p:spPr>
          <a:xfrm rot="1682997">
            <a:off x="4437454" y="3149184"/>
            <a:ext cx="453368" cy="29553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3B82C-A353-7060-F6A0-79B8738FBE81}"/>
              </a:ext>
            </a:extLst>
          </p:cNvPr>
          <p:cNvSpPr txBox="1"/>
          <p:nvPr/>
        </p:nvSpPr>
        <p:spPr>
          <a:xfrm>
            <a:off x="5316317" y="4721216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Rubisco-limited photosynthesis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946715-D58F-55D9-2378-3BD3B9EBCD04}"/>
              </a:ext>
            </a:extLst>
          </p:cNvPr>
          <p:cNvSpPr/>
          <p:nvPr/>
        </p:nvSpPr>
        <p:spPr>
          <a:xfrm rot="3997345">
            <a:off x="5631099" y="2443488"/>
            <a:ext cx="520251" cy="1400484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E4972703-9487-2DE9-07B5-785C48A70EDD}"/>
              </a:ext>
            </a:extLst>
          </p:cNvPr>
          <p:cNvSpPr>
            <a:spLocks noChangeAspect="1"/>
          </p:cNvSpPr>
          <p:nvPr/>
        </p:nvSpPr>
        <p:spPr>
          <a:xfrm>
            <a:off x="5089066" y="3154986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6E4C543F-28B4-D7FA-77B0-3A43DDBDFFA0}"/>
              </a:ext>
            </a:extLst>
          </p:cNvPr>
          <p:cNvSpPr>
            <a:spLocks noChangeAspect="1"/>
          </p:cNvSpPr>
          <p:nvPr/>
        </p:nvSpPr>
        <p:spPr>
          <a:xfrm>
            <a:off x="7056370" y="5551402"/>
            <a:ext cx="454503" cy="45720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B87D2-2CE7-6987-9043-DF694677B040}"/>
              </a:ext>
            </a:extLst>
          </p:cNvPr>
          <p:cNvSpPr txBox="1"/>
          <p:nvPr/>
        </p:nvSpPr>
        <p:spPr>
          <a:xfrm>
            <a:off x="7510873" y="5542618"/>
            <a:ext cx="11031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500" i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BB5C7-F38A-30B7-82EE-EF071E9397B0}"/>
              </a:ext>
            </a:extLst>
          </p:cNvPr>
          <p:cNvGrpSpPr/>
          <p:nvPr/>
        </p:nvGrpSpPr>
        <p:grpSpPr>
          <a:xfrm>
            <a:off x="9015919" y="3322965"/>
            <a:ext cx="1932562" cy="1325564"/>
            <a:chOff x="3610717" y="4801949"/>
            <a:chExt cx="1932562" cy="1325564"/>
          </a:xfrm>
        </p:grpSpPr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CD28550-2792-F817-04FA-5D961BC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62" t="33167" r="74" b="41251"/>
            <a:stretch/>
          </p:blipFill>
          <p:spPr>
            <a:xfrm>
              <a:off x="3610717" y="4801949"/>
              <a:ext cx="1932562" cy="13255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798BD28-D019-EAFC-2AF6-775E1B340B5C}"/>
                </a:ext>
              </a:extLst>
            </p:cNvPr>
            <p:cNvSpPr/>
            <p:nvPr/>
          </p:nvSpPr>
          <p:spPr>
            <a:xfrm>
              <a:off x="3908583" y="5700409"/>
              <a:ext cx="175098" cy="252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F9E125E5-95F6-6A87-1339-2F8C78172F82}"/>
              </a:ext>
            </a:extLst>
          </p:cNvPr>
          <p:cNvSpPr>
            <a:spLocks noChangeAspect="1"/>
          </p:cNvSpPr>
          <p:nvPr/>
        </p:nvSpPr>
        <p:spPr>
          <a:xfrm>
            <a:off x="4427335" y="3434434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827FC8EB-8A45-13AF-76F0-DCB31C7B89B8}"/>
              </a:ext>
            </a:extLst>
          </p:cNvPr>
          <p:cNvSpPr>
            <a:spLocks noChangeAspect="1"/>
          </p:cNvSpPr>
          <p:nvPr/>
        </p:nvSpPr>
        <p:spPr>
          <a:xfrm>
            <a:off x="93842" y="6241728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8D3EB342-E188-6481-7DC3-52C1B9D48288}"/>
              </a:ext>
            </a:extLst>
          </p:cNvPr>
          <p:cNvSpPr>
            <a:spLocks noChangeAspect="1"/>
          </p:cNvSpPr>
          <p:nvPr/>
        </p:nvSpPr>
        <p:spPr>
          <a:xfrm>
            <a:off x="93842" y="5627971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423341-E4ED-1624-3124-F357CABDFC2C}"/>
              </a:ext>
            </a:extLst>
          </p:cNvPr>
          <p:cNvSpPr txBox="1"/>
          <p:nvPr/>
        </p:nvSpPr>
        <p:spPr>
          <a:xfrm>
            <a:off x="548345" y="5533405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ambient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42717-5D06-652B-5E23-72D58CCE3BDD}"/>
              </a:ext>
            </a:extLst>
          </p:cNvPr>
          <p:cNvSpPr txBox="1"/>
          <p:nvPr/>
        </p:nvSpPr>
        <p:spPr>
          <a:xfrm>
            <a:off x="548344" y="6169709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 photosynthesis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elevated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6348-87E6-CDCC-799E-92320C6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resource investment to photosynthetic enzymes increases leaf photosynthesis at lower photosynthetic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2E3C7-B0B9-B1E2-131A-86DEC4CD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386FE-BDEE-3255-6542-747968FC63F9}"/>
              </a:ext>
            </a:extLst>
          </p:cNvPr>
          <p:cNvSpPr/>
          <p:nvPr/>
        </p:nvSpPr>
        <p:spPr>
          <a:xfrm>
            <a:off x="6702458" y="1857080"/>
            <a:ext cx="4251488" cy="4157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photosynthetic capacity&#10;&#10;Description automatically generated">
            <a:extLst>
              <a:ext uri="{FF2B5EF4-FFF2-40B4-BE49-F238E27FC236}">
                <a16:creationId xmlns:a16="http://schemas.microsoft.com/office/drawing/2014/main" id="{B4372ECE-1D58-631B-9DEA-C0ABEE96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61" y="1882053"/>
            <a:ext cx="9517625" cy="4282931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31572B4-F8E5-6D2A-5E80-F62AE3A3A4C9}"/>
              </a:ext>
            </a:extLst>
          </p:cNvPr>
          <p:cNvSpPr>
            <a:spLocks noChangeAspect="1"/>
          </p:cNvSpPr>
          <p:nvPr/>
        </p:nvSpPr>
        <p:spPr>
          <a:xfrm>
            <a:off x="4358769" y="2451515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BEFEF89-00B3-3B13-2B00-C5C4390E8CA0}"/>
              </a:ext>
            </a:extLst>
          </p:cNvPr>
          <p:cNvSpPr>
            <a:spLocks noChangeAspect="1"/>
          </p:cNvSpPr>
          <p:nvPr/>
        </p:nvSpPr>
        <p:spPr>
          <a:xfrm>
            <a:off x="2421554" y="4510602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E87E433D-3A97-05B2-F78B-1A4A1C0B84C9}"/>
              </a:ext>
            </a:extLst>
          </p:cNvPr>
          <p:cNvSpPr>
            <a:spLocks noChangeAspect="1"/>
          </p:cNvSpPr>
          <p:nvPr/>
        </p:nvSpPr>
        <p:spPr>
          <a:xfrm>
            <a:off x="9098483" y="4510602"/>
            <a:ext cx="454503" cy="457200"/>
          </a:xfrm>
          <a:prstGeom prst="star5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60A153C-8002-4864-E70C-1ECECC5CF01B}"/>
              </a:ext>
            </a:extLst>
          </p:cNvPr>
          <p:cNvSpPr>
            <a:spLocks noChangeAspect="1"/>
          </p:cNvSpPr>
          <p:nvPr/>
        </p:nvSpPr>
        <p:spPr>
          <a:xfrm>
            <a:off x="7165619" y="2451515"/>
            <a:ext cx="454503" cy="457200"/>
          </a:xfrm>
          <a:prstGeom prst="star5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0A0F70-9DB7-7BCD-EAF9-298428AE4C39}"/>
              </a:ext>
            </a:extLst>
          </p:cNvPr>
          <p:cNvCxnSpPr>
            <a:cxnSpLocks/>
          </p:cNvCxnSpPr>
          <p:nvPr/>
        </p:nvCxnSpPr>
        <p:spPr>
          <a:xfrm flipV="1">
            <a:off x="2935756" y="2930544"/>
            <a:ext cx="1423013" cy="155657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9CD019-7BB1-A4AF-C69D-7362C5D56D86}"/>
              </a:ext>
            </a:extLst>
          </p:cNvPr>
          <p:cNvCxnSpPr>
            <a:cxnSpLocks/>
          </p:cNvCxnSpPr>
          <p:nvPr/>
        </p:nvCxnSpPr>
        <p:spPr>
          <a:xfrm>
            <a:off x="7608867" y="2929023"/>
            <a:ext cx="1574462" cy="1606553"/>
          </a:xfrm>
          <a:prstGeom prst="straightConnector1">
            <a:avLst/>
          </a:prstGeom>
          <a:ln w="152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E4C02D-EA05-2F47-3ECE-3A3F6E192ACD}"/>
              </a:ext>
            </a:extLst>
          </p:cNvPr>
          <p:cNvSpPr txBox="1"/>
          <p:nvPr/>
        </p:nvSpPr>
        <p:spPr>
          <a:xfrm>
            <a:off x="7829230" y="2778340"/>
            <a:ext cx="2538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photosynthetic capacity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5E751-DD70-0C03-B6B1-2F75725A1167}"/>
              </a:ext>
            </a:extLst>
          </p:cNvPr>
          <p:cNvSpPr txBox="1"/>
          <p:nvPr/>
        </p:nvSpPr>
        <p:spPr>
          <a:xfrm>
            <a:off x="3506775" y="3941055"/>
            <a:ext cx="1723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net photosynthesis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05311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3947D-BE95-449E-BBA0-B08FB014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E0C8D-54BB-2F04-3159-CE6C07A9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Study Question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C1FCE-9BE6-E744-2A98-33A40D8366D1}"/>
              </a:ext>
            </a:extLst>
          </p:cNvPr>
          <p:cNvSpPr/>
          <p:nvPr/>
        </p:nvSpPr>
        <p:spPr>
          <a:xfrm>
            <a:off x="1844920" y="2285999"/>
            <a:ext cx="8502160" cy="2497015"/>
          </a:xfrm>
          <a:prstGeom prst="rect">
            <a:avLst/>
          </a:prstGeom>
          <a:solidFill>
            <a:srgbClr val="004488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does soil nitrogen availability modify leaf and whole plant responses to CO</a:t>
            </a:r>
            <a:r>
              <a:rPr lang="en-US" sz="40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0244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A828-842B-9E1C-49EE-6EFE30D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51E925-7E87-FFED-CF39-B0A3E153E1E1}"/>
              </a:ext>
            </a:extLst>
          </p:cNvPr>
          <p:cNvSpPr txBox="1"/>
          <p:nvPr/>
        </p:nvSpPr>
        <p:spPr>
          <a:xfrm>
            <a:off x="626606" y="801765"/>
            <a:ext cx="3457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Nitrogen limitation 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E1AAEB-6A65-7982-67C8-9CE4596D5FF9}"/>
              </a:ext>
            </a:extLst>
          </p:cNvPr>
          <p:cNvCxnSpPr>
            <a:cxnSpLocks/>
          </p:cNvCxnSpPr>
          <p:nvPr/>
        </p:nvCxnSpPr>
        <p:spPr>
          <a:xfrm>
            <a:off x="93133" y="6043738"/>
            <a:ext cx="3810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CD2F38-D9E4-0392-E08A-394CEF68DAB1}"/>
              </a:ext>
            </a:extLst>
          </p:cNvPr>
          <p:cNvSpPr txBox="1"/>
          <p:nvPr/>
        </p:nvSpPr>
        <p:spPr>
          <a:xfrm>
            <a:off x="474133" y="5859072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positive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5906DC-FAFF-D62D-BF80-DBD426CF9A4B}"/>
              </a:ext>
            </a:extLst>
          </p:cNvPr>
          <p:cNvCxnSpPr>
            <a:cxnSpLocks/>
          </p:cNvCxnSpPr>
          <p:nvPr/>
        </p:nvCxnSpPr>
        <p:spPr>
          <a:xfrm>
            <a:off x="93133" y="6320737"/>
            <a:ext cx="381000" cy="0"/>
          </a:xfrm>
          <a:prstGeom prst="straightConnector1">
            <a:avLst/>
          </a:prstGeom>
          <a:ln w="762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3FC1FFD-A297-0DEB-9811-049D717E3B35}"/>
              </a:ext>
            </a:extLst>
          </p:cNvPr>
          <p:cNvSpPr txBox="1"/>
          <p:nvPr/>
        </p:nvSpPr>
        <p:spPr>
          <a:xfrm>
            <a:off x="474133" y="6136071"/>
            <a:ext cx="226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net negative effect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1CD267-4A8E-0C98-D6EC-5B698FF8C4C8}"/>
              </a:ext>
            </a:extLst>
          </p:cNvPr>
          <p:cNvCxnSpPr>
            <a:cxnSpLocks/>
          </p:cNvCxnSpPr>
          <p:nvPr/>
        </p:nvCxnSpPr>
        <p:spPr>
          <a:xfrm>
            <a:off x="103839" y="6595168"/>
            <a:ext cx="3810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40ED3B-D682-76BB-6AC4-2AFB9121B39F}"/>
              </a:ext>
            </a:extLst>
          </p:cNvPr>
          <p:cNvSpPr txBox="1"/>
          <p:nvPr/>
        </p:nvSpPr>
        <p:spPr>
          <a:xfrm>
            <a:off x="484839" y="6410502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null effect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DBB9F1-75D2-098A-34AD-DA485BA30AF1}"/>
              </a:ext>
            </a:extLst>
          </p:cNvPr>
          <p:cNvCxnSpPr>
            <a:stCxn id="17" idx="3"/>
            <a:endCxn id="28" idx="1"/>
          </p:cNvCxnSpPr>
          <p:nvPr/>
        </p:nvCxnSpPr>
        <p:spPr>
          <a:xfrm flipV="1">
            <a:off x="2289017" y="2851738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48D708-C485-FA50-3AB8-6661382965A5}"/>
              </a:ext>
            </a:extLst>
          </p:cNvPr>
          <p:cNvCxnSpPr>
            <a:cxnSpLocks/>
          </p:cNvCxnSpPr>
          <p:nvPr/>
        </p:nvCxnSpPr>
        <p:spPr>
          <a:xfrm flipV="1">
            <a:off x="2288211" y="3334030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262A8E-759E-8590-7655-6B6750850BD1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2288211" y="4459805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20672-9B4C-12FF-BAF1-4F84EB11B85B}"/>
              </a:ext>
            </a:extLst>
          </p:cNvPr>
          <p:cNvCxnSpPr>
            <a:cxnSpLocks/>
          </p:cNvCxnSpPr>
          <p:nvPr/>
        </p:nvCxnSpPr>
        <p:spPr>
          <a:xfrm>
            <a:off x="2288210" y="3287263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23EB0F-A98E-AD46-06A3-B95632C89DE2}"/>
              </a:ext>
            </a:extLst>
          </p:cNvPr>
          <p:cNvSpPr txBox="1"/>
          <p:nvPr/>
        </p:nvSpPr>
        <p:spPr>
          <a:xfrm>
            <a:off x="7113819" y="801765"/>
            <a:ext cx="2084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Optimality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26B9F6-72A2-8E59-E6DA-14C454B3EF35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E5A91B-99A8-06B0-1350-569557F8E4C5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908591E-03E6-D275-35A8-08D0F8F06DC2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4D869C1-2A81-FDED-A925-DD3BE0525683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9E5305-A9EE-986C-75B9-63294B8ADA08}"/>
              </a:ext>
            </a:extLst>
          </p:cNvPr>
          <p:cNvCxnSpPr>
            <a:cxnSpLocks/>
          </p:cNvCxnSpPr>
          <p:nvPr/>
        </p:nvCxnSpPr>
        <p:spPr>
          <a:xfrm flipV="1">
            <a:off x="2274769" y="2919243"/>
            <a:ext cx="393626" cy="112036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D1846D-469E-0214-DAD8-6F4EE3B4966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6E470-D5E3-184D-9050-0091AC6B2399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E76EC-F871-074F-FD7E-6D0BF759EB73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120E3F-BDA5-0A1F-5095-FEAEDCB8FD78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E65132-86D6-3E7A-175C-62EC88AEE6E7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AD30C-9F77-611F-9F53-E449138889EB}"/>
              </a:ext>
            </a:extLst>
          </p:cNvPr>
          <p:cNvSpPr/>
          <p:nvPr/>
        </p:nvSpPr>
        <p:spPr>
          <a:xfrm>
            <a:off x="585047" y="240332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C5BD7-DE14-18CE-D14A-ADC992A53FAE}"/>
              </a:ext>
            </a:extLst>
          </p:cNvPr>
          <p:cNvSpPr/>
          <p:nvPr/>
        </p:nvSpPr>
        <p:spPr>
          <a:xfrm>
            <a:off x="3232619" y="2394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98AE5C-4E34-D2CF-8F4B-DB5FBF26FD37}"/>
              </a:ext>
            </a:extLst>
          </p:cNvPr>
          <p:cNvSpPr/>
          <p:nvPr/>
        </p:nvSpPr>
        <p:spPr>
          <a:xfrm>
            <a:off x="3231813" y="401772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D94AE5-6688-0E08-B8BE-2B8B8DDE4C1B}"/>
              </a:ext>
            </a:extLst>
          </p:cNvPr>
          <p:cNvSpPr/>
          <p:nvPr/>
        </p:nvSpPr>
        <p:spPr>
          <a:xfrm>
            <a:off x="584241" y="4002605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310235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F59D4-CE95-1032-1B66-968832D0DEE2}"/>
              </a:ext>
            </a:extLst>
          </p:cNvPr>
          <p:cNvSpPr/>
          <p:nvPr/>
        </p:nvSpPr>
        <p:spPr>
          <a:xfrm>
            <a:off x="385121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28730-F85A-947F-A930-A1F4CA2EB96E}"/>
              </a:ext>
            </a:extLst>
          </p:cNvPr>
          <p:cNvSpPr/>
          <p:nvPr/>
        </p:nvSpPr>
        <p:spPr>
          <a:xfrm>
            <a:off x="4031136" y="1274988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Soil N treatments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E043-31B5-CA76-E2BA-CDA2F56A7BF1}"/>
              </a:ext>
            </a:extLst>
          </p:cNvPr>
          <p:cNvSpPr/>
          <p:nvPr/>
        </p:nvSpPr>
        <p:spPr>
          <a:xfrm>
            <a:off x="376286" y="4044327"/>
            <a:ext cx="3205899" cy="7541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treatments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51BBC-ED62-F3B9-5A6C-4DE89DB036A0}"/>
              </a:ext>
            </a:extLst>
          </p:cNvPr>
          <p:cNvSpPr txBox="1"/>
          <p:nvPr/>
        </p:nvSpPr>
        <p:spPr>
          <a:xfrm>
            <a:off x="4317844" y="2186724"/>
            <a:ext cx="26128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ppm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E4D12-A1B6-6853-BA20-2A5FB45477BF}"/>
              </a:ext>
            </a:extLst>
          </p:cNvPr>
          <p:cNvSpPr txBox="1"/>
          <p:nvPr/>
        </p:nvSpPr>
        <p:spPr>
          <a:xfrm>
            <a:off x="4317844" y="2661735"/>
            <a:ext cx="261282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35 ppm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40AFCB-A81C-6079-B94E-B4F13D8315A4}"/>
              </a:ext>
            </a:extLst>
          </p:cNvPr>
          <p:cNvSpPr txBox="1"/>
          <p:nvPr/>
        </p:nvSpPr>
        <p:spPr>
          <a:xfrm>
            <a:off x="4317841" y="3141987"/>
            <a:ext cx="2612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 ppm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DFDDA-FB28-94B0-AA74-D102C639F650}"/>
              </a:ext>
            </a:extLst>
          </p:cNvPr>
          <p:cNvSpPr txBox="1"/>
          <p:nvPr/>
        </p:nvSpPr>
        <p:spPr>
          <a:xfrm>
            <a:off x="4317841" y="4092009"/>
            <a:ext cx="261282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140 ppm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551BB-FBC0-71EF-2FB0-5224086F3759}"/>
              </a:ext>
            </a:extLst>
          </p:cNvPr>
          <p:cNvSpPr txBox="1"/>
          <p:nvPr/>
        </p:nvSpPr>
        <p:spPr>
          <a:xfrm>
            <a:off x="4317841" y="3616998"/>
            <a:ext cx="26128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105 ppm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5C645-7DDB-8106-FA03-9F9F3FE79817}"/>
              </a:ext>
            </a:extLst>
          </p:cNvPr>
          <p:cNvSpPr txBox="1"/>
          <p:nvPr/>
        </p:nvSpPr>
        <p:spPr>
          <a:xfrm>
            <a:off x="4317840" y="4567020"/>
            <a:ext cx="261282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210 ppm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BCE2D-CD9B-8A56-7987-373CD81A908B}"/>
              </a:ext>
            </a:extLst>
          </p:cNvPr>
          <p:cNvSpPr txBox="1"/>
          <p:nvPr/>
        </p:nvSpPr>
        <p:spPr>
          <a:xfrm>
            <a:off x="4324970" y="5044409"/>
            <a:ext cx="261282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280 ppm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FBB21-0485-569A-7426-932D2EF7A06E}"/>
              </a:ext>
            </a:extLst>
          </p:cNvPr>
          <p:cNvSpPr txBox="1"/>
          <p:nvPr/>
        </p:nvSpPr>
        <p:spPr>
          <a:xfrm>
            <a:off x="4317839" y="5524661"/>
            <a:ext cx="261282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350 ppm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18D0B-4140-B733-BC11-32E30AD976B0}"/>
              </a:ext>
            </a:extLst>
          </p:cNvPr>
          <p:cNvSpPr txBox="1"/>
          <p:nvPr/>
        </p:nvSpPr>
        <p:spPr>
          <a:xfrm>
            <a:off x="4317838" y="5999672"/>
            <a:ext cx="261282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630 ppm N</a:t>
            </a:r>
          </a:p>
        </p:txBody>
      </p:sp>
      <p:pic>
        <p:nvPicPr>
          <p:cNvPr id="28" name="Picture 27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222B620C-39A9-238D-B441-1F73E682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92780" y="1532847"/>
            <a:ext cx="5888779" cy="44165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90E8FCF-BEE3-A19A-91CE-AD6ECBE7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8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E416E-55C7-AB91-930F-5F4F7EDE3AB3}"/>
              </a:ext>
            </a:extLst>
          </p:cNvPr>
          <p:cNvSpPr txBox="1"/>
          <p:nvPr/>
        </p:nvSpPr>
        <p:spPr>
          <a:xfrm>
            <a:off x="681654" y="241588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BNF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4308A-2C49-2093-39E9-4DDEA33E15C0}"/>
              </a:ext>
            </a:extLst>
          </p:cNvPr>
          <p:cNvSpPr txBox="1"/>
          <p:nvPr/>
        </p:nvSpPr>
        <p:spPr>
          <a:xfrm>
            <a:off x="681654" y="2905471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BNF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E235-32DA-9E40-35BC-D12233B7434B}"/>
              </a:ext>
            </a:extLst>
          </p:cNvPr>
          <p:cNvSpPr txBox="1"/>
          <p:nvPr/>
        </p:nvSpPr>
        <p:spPr>
          <a:xfrm>
            <a:off x="681654" y="5112849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ambient (420 ppm)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2B44-DB46-B674-8818-10EA464A0C99}"/>
              </a:ext>
            </a:extLst>
          </p:cNvPr>
          <p:cNvSpPr txBox="1"/>
          <p:nvPr/>
        </p:nvSpPr>
        <p:spPr>
          <a:xfrm>
            <a:off x="681654" y="5602435"/>
            <a:ext cx="2612823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(1000 ppm)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931CCC9-A65C-AA6F-0458-1199EB34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266CC-32FD-B992-F100-6ECC466669DC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</p:spTree>
    <p:extLst>
      <p:ext uri="{BB962C8B-B14F-4D97-AF65-F5344CB8AC3E}">
        <p14:creationId xmlns:p14="http://schemas.microsoft.com/office/powerpoint/2010/main" val="115535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A551391-189D-B6C9-729C-DC8821C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542064-8FD6-C25F-4F7E-D9C25DCD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</a:p>
          <a:p>
            <a:pPr lvl="1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max25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cmax25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Total biomass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% leaf N derived from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C977-2EE2-F533-714E-B51100D7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06830-A6A1-EF0C-844E-78BC908A2E42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24AF7-20A2-9F54-B88A-B0F99C4B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6324600" y="1413692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369ACE48-2719-5F14-B8E8-922AF4ED0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9036450" y="3727506"/>
            <a:ext cx="2608668" cy="2451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84C48-B729-045B-1CAC-B38BECC3D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820" y="3725364"/>
            <a:ext cx="2689474" cy="245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A4F18E-8AA2-90F9-27DC-B81EA2A3B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45" y="5145858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DEE22CAA-C952-0E43-6D07-3D9A48E92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5598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35CC1A5-6257-6B4C-7F2F-94F7BA62F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pic>
        <p:nvPicPr>
          <p:cNvPr id="19" name="Picture 18" descr="A diagram of different types of soil&#10;&#10;Description automatically generated">
            <a:extLst>
              <a:ext uri="{FF2B5EF4-FFF2-40B4-BE49-F238E27FC236}">
                <a16:creationId xmlns:a16="http://schemas.microsoft.com/office/drawing/2014/main" id="{7FA1F902-E3A8-4EBE-1F1C-128EAFFA5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t="2605" r="51107" b="2671"/>
          <a:stretch/>
        </p:blipFill>
        <p:spPr>
          <a:xfrm>
            <a:off x="3175347" y="1878904"/>
            <a:ext cx="5454563" cy="4842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FF5FB6-D48A-7E30-8DEA-A719D76C1790}"/>
              </a:ext>
            </a:extLst>
          </p:cNvPr>
          <p:cNvSpPr/>
          <p:nvPr/>
        </p:nvSpPr>
        <p:spPr>
          <a:xfrm>
            <a:off x="3175347" y="1878904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F5616-0F06-714E-838D-4B546A5EA19D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97932-9DB8-7648-AAD2-58C8E51E3540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3839BBC-09B1-36DC-0AC7-4FC78272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B40C4-15F1-DE5A-128E-A0B3767B6D33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2111566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974A5A9-B455-ACBA-75F0-FEF9F195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Inoculation also </a:t>
            </a:r>
            <a:r>
              <a:rPr lang="en-US" sz="3200" u="sng" dirty="0"/>
              <a:t>did not modify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rgbClr val="C00000"/>
                </a:solidFill>
              </a:rPr>
              <a:t>reduction</a:t>
            </a:r>
            <a:r>
              <a:rPr lang="en-US" sz="3200" dirty="0"/>
              <a:t> in photosynthetic capacity under elevated CO</a:t>
            </a:r>
            <a:r>
              <a:rPr lang="en-US" sz="3200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0490-1FA0-F123-6538-2A19365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8674DAAD-4B69-74B9-A74B-60106FBD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40177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20" name="Picture 19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7C730F5-2A75-49CC-13F6-D04C3AD89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62" t="39305" r="-161" b="38222"/>
          <a:stretch/>
        </p:blipFill>
        <p:spPr>
          <a:xfrm>
            <a:off x="8798491" y="3425401"/>
            <a:ext cx="1963542" cy="1196235"/>
          </a:xfrm>
          <a:prstGeom prst="rect">
            <a:avLst/>
          </a:prstGeom>
        </p:spPr>
      </p:pic>
      <p:pic>
        <p:nvPicPr>
          <p:cNvPr id="22" name="Picture 2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6110F81-B7F8-1061-AC35-7CD30BD51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9" t="2597" r="51088" b="3394"/>
          <a:stretch/>
        </p:blipFill>
        <p:spPr>
          <a:xfrm>
            <a:off x="3180306" y="1873685"/>
            <a:ext cx="5417768" cy="48046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C98EEC-84BB-028F-D4EE-377A4D491E85}"/>
              </a:ext>
            </a:extLst>
          </p:cNvPr>
          <p:cNvSpPr/>
          <p:nvPr/>
        </p:nvSpPr>
        <p:spPr>
          <a:xfrm>
            <a:off x="3167780" y="1873685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5F018-C8CE-8A4F-8C23-ADB8D0ADADED}"/>
              </a:ext>
            </a:extLst>
          </p:cNvPr>
          <p:cNvSpPr txBox="1"/>
          <p:nvPr/>
        </p:nvSpPr>
        <p:spPr>
          <a:xfrm>
            <a:off x="10517596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700D1-AB30-9349-ACD1-A625D0D89CEF}"/>
              </a:ext>
            </a:extLst>
          </p:cNvPr>
          <p:cNvSpPr txBox="1"/>
          <p:nvPr/>
        </p:nvSpPr>
        <p:spPr>
          <a:xfrm>
            <a:off x="10594148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9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Fertilization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02860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 with a red and blue line&#10;&#10;Description automatically generated with medium confidence">
            <a:extLst>
              <a:ext uri="{FF2B5EF4-FFF2-40B4-BE49-F238E27FC236}">
                <a16:creationId xmlns:a16="http://schemas.microsoft.com/office/drawing/2014/main" id="{3EC0FB9B-4E3D-0214-0106-7FCD0FFA0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2418" r="51088" b="2856"/>
          <a:stretch/>
        </p:blipFill>
        <p:spPr>
          <a:xfrm>
            <a:off x="3313134" y="1867776"/>
            <a:ext cx="5441802" cy="4846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D406A5-A741-71E7-F03E-9E4F91D6564D}"/>
              </a:ext>
            </a:extLst>
          </p:cNvPr>
          <p:cNvSpPr/>
          <p:nvPr/>
        </p:nvSpPr>
        <p:spPr>
          <a:xfrm>
            <a:off x="3313134" y="186039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A145D-F483-FA45-9566-7BE840750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DE88BE-2AC8-E341-9AA2-33A9D0208976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A13B0D-7A20-EC42-9855-CAB8BDA08BD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8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843B-B442-B5D7-F367-497EFCFB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Elevated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baseline="-25000" dirty="0"/>
              <a:t>cmax25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more strongly </a:t>
            </a:r>
            <a:r>
              <a:rPr lang="en-US" dirty="0"/>
              <a:t>than </a:t>
            </a:r>
            <a:r>
              <a:rPr lang="en-US" i="1" dirty="0"/>
              <a:t>J</a:t>
            </a:r>
            <a:r>
              <a:rPr lang="en-US" baseline="-25000" dirty="0"/>
              <a:t>max25</a:t>
            </a:r>
            <a:r>
              <a:rPr lang="en-US" dirty="0"/>
              <a:t>. Inoculation </a:t>
            </a:r>
            <a:r>
              <a:rPr lang="en-US" u="sng" dirty="0"/>
              <a:t>did not</a:t>
            </a:r>
            <a:r>
              <a:rPr lang="en-US" dirty="0"/>
              <a:t> modify this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AED-4A7B-A16A-ADBA-B1A9BD85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196AD-DA55-51F9-8A18-2A289F427D41}"/>
              </a:ext>
            </a:extLst>
          </p:cNvPr>
          <p:cNvSpPr/>
          <p:nvPr/>
        </p:nvSpPr>
        <p:spPr>
          <a:xfrm>
            <a:off x="2494280" y="1792620"/>
            <a:ext cx="438704" cy="54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80EBCDDE-259D-C502-F992-AD472165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616576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BD2BBB9-2DE3-5682-05C5-86654408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" t="2691" r="51088" b="3656"/>
          <a:stretch/>
        </p:blipFill>
        <p:spPr>
          <a:xfrm>
            <a:off x="3311023" y="1879948"/>
            <a:ext cx="5494967" cy="4846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B59365-03CA-A0C5-EE0A-ACD2475976B7}"/>
              </a:ext>
            </a:extLst>
          </p:cNvPr>
          <p:cNvSpPr/>
          <p:nvPr/>
        </p:nvSpPr>
        <p:spPr>
          <a:xfrm>
            <a:off x="3282100" y="187994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068E60B-20D4-1F42-959E-3345E7ED3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42540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B3AC4-B961-C64C-9B60-0BE5D5B27C98}"/>
              </a:ext>
            </a:extLst>
          </p:cNvPr>
          <p:cNvSpPr txBox="1"/>
          <p:nvPr/>
        </p:nvSpPr>
        <p:spPr>
          <a:xfrm>
            <a:off x="10661374" y="390235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F4BD6-A169-5346-8D14-699107CC18A3}"/>
              </a:ext>
            </a:extLst>
          </p:cNvPr>
          <p:cNvSpPr txBox="1"/>
          <p:nvPr/>
        </p:nvSpPr>
        <p:spPr>
          <a:xfrm>
            <a:off x="10737926" y="418861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3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Increasing fertilization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 increased</a:t>
            </a:r>
            <a:r>
              <a:rPr lang="en-US" sz="3200" dirty="0"/>
              <a:t>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elevated CO</a:t>
            </a:r>
            <a:r>
              <a:rPr lang="en-US" sz="3200" baseline="-25000" dirty="0"/>
              <a:t>2</a:t>
            </a:r>
            <a:r>
              <a:rPr lang="en-US" sz="3200" dirty="0"/>
              <a:t> on whole-plant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5DBA6-FE66-C53E-6D01-9B99F2F7A526}"/>
              </a:ext>
            </a:extLst>
          </p:cNvPr>
          <p:cNvSpPr/>
          <p:nvPr/>
        </p:nvSpPr>
        <p:spPr>
          <a:xfrm>
            <a:off x="5621941" y="22265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375802" y="1979708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F7B64-8940-2D9C-C023-2D20032BECE1}"/>
              </a:ext>
            </a:extLst>
          </p:cNvPr>
          <p:cNvSpPr/>
          <p:nvPr/>
        </p:nvSpPr>
        <p:spPr>
          <a:xfrm>
            <a:off x="667214" y="1938382"/>
            <a:ext cx="341971" cy="32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F1CA8063-7FBB-ED5C-C0DB-CB3A3B5D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338945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13" name="Picture 12" descr="A graph of different types of soil&#10;&#10;Description automatically generated with medium confidence">
            <a:extLst>
              <a:ext uri="{FF2B5EF4-FFF2-40B4-BE49-F238E27FC236}">
                <a16:creationId xmlns:a16="http://schemas.microsoft.com/office/drawing/2014/main" id="{2C422A80-7627-9389-83C6-B13653F15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9" t="2473" r="1113" b="2490"/>
          <a:stretch/>
        </p:blipFill>
        <p:spPr>
          <a:xfrm>
            <a:off x="3096177" y="1874110"/>
            <a:ext cx="5368786" cy="48463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74A30-35A6-3540-9A0B-8C579EAB5838}"/>
              </a:ext>
            </a:extLst>
          </p:cNvPr>
          <p:cNvSpPr/>
          <p:nvPr/>
        </p:nvSpPr>
        <p:spPr>
          <a:xfrm>
            <a:off x="3086010" y="1827308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BB4F4D-04E3-5640-8239-38193DEB9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32" t="23588" b="18620"/>
          <a:stretch/>
        </p:blipFill>
        <p:spPr>
          <a:xfrm>
            <a:off x="8818533" y="2406278"/>
            <a:ext cx="2139277" cy="3118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9C94F9-E4DA-0A4A-8773-FE80DC25501B}"/>
              </a:ext>
            </a:extLst>
          </p:cNvPr>
          <p:cNvSpPr txBox="1"/>
          <p:nvPr/>
        </p:nvSpPr>
        <p:spPr>
          <a:xfrm>
            <a:off x="10255746" y="4546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CEB1F-B946-5341-A124-35DD72573955}"/>
              </a:ext>
            </a:extLst>
          </p:cNvPr>
          <p:cNvSpPr txBox="1"/>
          <p:nvPr/>
        </p:nvSpPr>
        <p:spPr>
          <a:xfrm>
            <a:off x="10293846" y="48387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6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3B3B-E9DD-4CD1-7992-25767589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Inoculation did not modify the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sz="3200" dirty="0"/>
              <a:t> effect of eCO</a:t>
            </a:r>
            <a:r>
              <a:rPr lang="en-US" sz="3200" baseline="-25000" dirty="0"/>
              <a:t>2</a:t>
            </a:r>
            <a:r>
              <a:rPr lang="en-US" sz="3200" dirty="0"/>
              <a:t> on total biomass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EB8-4005-C418-09B1-554F4760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51D0B68C-7C7C-0A12-B482-B162C873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000803"/>
              </p:ext>
            </p:extLst>
          </p:nvPr>
        </p:nvGraphicFramePr>
        <p:xfrm>
          <a:off x="0" y="3185319"/>
          <a:ext cx="288670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</a:tbl>
          </a:graphicData>
        </a:graphic>
      </p:graphicFrame>
      <p:pic>
        <p:nvPicPr>
          <p:cNvPr id="9" name="Picture 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E44D52D-8693-552B-50CB-D09164C6B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" t="2002" r="51051" b="3729"/>
          <a:stretch/>
        </p:blipFill>
        <p:spPr>
          <a:xfrm>
            <a:off x="3449248" y="1856626"/>
            <a:ext cx="5361599" cy="4753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425F5-548D-0C60-6ECF-A438FCE9E3F0}"/>
              </a:ext>
            </a:extLst>
          </p:cNvPr>
          <p:cNvSpPr/>
          <p:nvPr/>
        </p:nvSpPr>
        <p:spPr>
          <a:xfrm>
            <a:off x="3449249" y="1810517"/>
            <a:ext cx="41927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77D9CCEA-0096-4F45-A8A8-754080C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562" t="39305" r="-161" b="38222"/>
          <a:stretch/>
        </p:blipFill>
        <p:spPr>
          <a:xfrm>
            <a:off x="8942269" y="3508371"/>
            <a:ext cx="1963542" cy="1196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42001-B854-394D-9BD8-0C51FF639EAF}"/>
              </a:ext>
            </a:extLst>
          </p:cNvPr>
          <p:cNvSpPr txBox="1"/>
          <p:nvPr/>
        </p:nvSpPr>
        <p:spPr>
          <a:xfrm>
            <a:off x="10661374" y="398532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90773-5025-3B44-ABDC-4F9D5D1D7FF4}"/>
              </a:ext>
            </a:extLst>
          </p:cNvPr>
          <p:cNvSpPr txBox="1"/>
          <p:nvPr/>
        </p:nvSpPr>
        <p:spPr>
          <a:xfrm>
            <a:off x="10737926" y="427158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5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stages of fertilization&#10;&#10;Description automatically generated">
            <a:extLst>
              <a:ext uri="{FF2B5EF4-FFF2-40B4-BE49-F238E27FC236}">
                <a16:creationId xmlns:a16="http://schemas.microsoft.com/office/drawing/2014/main" id="{86FD48BA-4DC3-0039-603E-FE60A78E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1" r="22587"/>
          <a:stretch/>
        </p:blipFill>
        <p:spPr>
          <a:xfrm>
            <a:off x="3138377" y="1774844"/>
            <a:ext cx="4735623" cy="4658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0291E-354D-617E-57AD-9AD693FF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However, inoculated plants had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greater</a:t>
            </a:r>
            <a:r>
              <a:rPr lang="en-US" sz="3200" dirty="0"/>
              <a:t> total biomass under low fertilization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E031A-0FB6-7441-3891-4658D18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A85087-8CA6-AFC9-82E3-7633BCB436D8}"/>
              </a:ext>
            </a:extLst>
          </p:cNvPr>
          <p:cNvSpPr/>
          <p:nvPr/>
        </p:nvSpPr>
        <p:spPr>
          <a:xfrm>
            <a:off x="431180" y="2378927"/>
            <a:ext cx="341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9D6AF-1AA8-2601-A123-C4AE7E4A9A68}"/>
              </a:ext>
            </a:extLst>
          </p:cNvPr>
          <p:cNvSpPr txBox="1"/>
          <p:nvPr/>
        </p:nvSpPr>
        <p:spPr>
          <a:xfrm>
            <a:off x="10338304" y="658100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Perkowski et al. (in prep)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D21C2C-28D1-CEB3-921E-199E82EB9802}"/>
              </a:ext>
            </a:extLst>
          </p:cNvPr>
          <p:cNvSpPr/>
          <p:nvPr/>
        </p:nvSpPr>
        <p:spPr>
          <a:xfrm>
            <a:off x="3138377" y="1807897"/>
            <a:ext cx="516241" cy="37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FEE87-CC64-391C-7D24-7C72EFE1A560}"/>
              </a:ext>
            </a:extLst>
          </p:cNvPr>
          <p:cNvSpPr/>
          <p:nvPr/>
        </p:nvSpPr>
        <p:spPr>
          <a:xfrm>
            <a:off x="4281616" y="3404288"/>
            <a:ext cx="1688474" cy="22427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A00CABC4-36FE-37EB-3D86-167BC7A9F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41305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F7FE9E9-69DA-D049-8D2B-CCF08443E3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01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F5E-D483-40CF-C14D-6F599784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rgbClr val="C00000"/>
                </a:solidFill>
              </a:rPr>
              <a:t>decreased</a:t>
            </a:r>
            <a:r>
              <a:rPr lang="en-US" dirty="0"/>
              <a:t> the percent of leaf nitrogen content derived from the atmosphere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5988-471B-C96A-1355-78E836F2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diagram of different types of fertilizers&#10;&#10;Description automatically generated">
            <a:extLst>
              <a:ext uri="{FF2B5EF4-FFF2-40B4-BE49-F238E27FC236}">
                <a16:creationId xmlns:a16="http://schemas.microsoft.com/office/drawing/2014/main" id="{1772E910-B007-1692-E900-E53CA9E1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8" t="49785" r="22058" b="131"/>
          <a:stretch/>
        </p:blipFill>
        <p:spPr>
          <a:xfrm>
            <a:off x="2920580" y="2010974"/>
            <a:ext cx="5016138" cy="4345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3E2D69-FB92-9FEB-B286-B2A972CD64A3}"/>
              </a:ext>
            </a:extLst>
          </p:cNvPr>
          <p:cNvSpPr/>
          <p:nvPr/>
        </p:nvSpPr>
        <p:spPr>
          <a:xfrm>
            <a:off x="2920580" y="2010974"/>
            <a:ext cx="519306" cy="63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69B64190-611A-F578-DCEA-430A1BB4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57422"/>
              </p:ext>
            </p:extLst>
          </p:nvPr>
        </p:nvGraphicFramePr>
        <p:xfrm>
          <a:off x="0" y="3185319"/>
          <a:ext cx="288670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792">
                  <a:extLst>
                    <a:ext uri="{9D8B030D-6E8A-4147-A177-3AD203B41FA5}">
                      <a16:colId xmlns:a16="http://schemas.microsoft.com/office/drawing/2014/main" val="3711712916"/>
                    </a:ext>
                  </a:extLst>
                </a:gridCol>
                <a:gridCol w="990917">
                  <a:extLst>
                    <a:ext uri="{9D8B030D-6E8A-4147-A177-3AD203B41FA5}">
                      <a16:colId xmlns:a16="http://schemas.microsoft.com/office/drawing/2014/main" val="1697072719"/>
                    </a:ext>
                  </a:extLst>
                </a:gridCol>
              </a:tblGrid>
              <a:tr h="242235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902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Fertilization (N):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89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Inoculation (I):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73472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*N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77367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</a:t>
                      </a:r>
                      <a:r>
                        <a:rPr lang="en-US" sz="1600" b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*I interaction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04875"/>
                  </a:ext>
                </a:extLst>
              </a:tr>
              <a:tr h="283799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N*I interaction: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US" sz="1600" b="1" i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95711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1F309FC-A118-F845-8A98-E1D1AB840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9" t="41460" r="-101" b="41212"/>
          <a:stretch/>
        </p:blipFill>
        <p:spPr>
          <a:xfrm>
            <a:off x="7970589" y="3048082"/>
            <a:ext cx="3416271" cy="15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Leaf and whole 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27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C74CE-4A5D-6759-E6E8-3F0A781251A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8706228" y="2856952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B7915D-931A-FB60-9B81-0CB6AA8EE471}"/>
              </a:ext>
            </a:extLst>
          </p:cNvPr>
          <p:cNvCxnSpPr>
            <a:cxnSpLocks/>
          </p:cNvCxnSpPr>
          <p:nvPr/>
        </p:nvCxnSpPr>
        <p:spPr>
          <a:xfrm flipV="1">
            <a:off x="8705422" y="3339244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6BE268-1C70-F9A3-262F-14BB35C21D54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8705422" y="4465019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09D408-27A6-5576-F01E-C408F7AB8389}"/>
              </a:ext>
            </a:extLst>
          </p:cNvPr>
          <p:cNvCxnSpPr>
            <a:cxnSpLocks/>
          </p:cNvCxnSpPr>
          <p:nvPr/>
        </p:nvCxnSpPr>
        <p:spPr>
          <a:xfrm>
            <a:off x="8705421" y="3292477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FE9E0-DB25-F29D-42C5-470CF9D31D20}"/>
              </a:ext>
            </a:extLst>
          </p:cNvPr>
          <p:cNvSpPr/>
          <p:nvPr/>
        </p:nvSpPr>
        <p:spPr>
          <a:xfrm>
            <a:off x="7002258" y="2408538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D5BDD-4181-E01F-8BDF-72E0A800638C}"/>
              </a:ext>
            </a:extLst>
          </p:cNvPr>
          <p:cNvSpPr/>
          <p:nvPr/>
        </p:nvSpPr>
        <p:spPr>
          <a:xfrm>
            <a:off x="9649830" y="2399752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9C65B-DFF3-067D-E682-92A03BD3FCA3}"/>
              </a:ext>
            </a:extLst>
          </p:cNvPr>
          <p:cNvSpPr/>
          <p:nvPr/>
        </p:nvSpPr>
        <p:spPr>
          <a:xfrm>
            <a:off x="9649024" y="402293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5C2387-B963-6F9C-48CE-E4E4BCDEC9C1}"/>
              </a:ext>
            </a:extLst>
          </p:cNvPr>
          <p:cNvCxnSpPr>
            <a:cxnSpLocks/>
          </p:cNvCxnSpPr>
          <p:nvPr/>
        </p:nvCxnSpPr>
        <p:spPr>
          <a:xfrm flipV="1">
            <a:off x="8704615" y="2908672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52CF482-9CFB-0F31-F39A-F19693808369}"/>
              </a:ext>
            </a:extLst>
          </p:cNvPr>
          <p:cNvSpPr/>
          <p:nvPr/>
        </p:nvSpPr>
        <p:spPr>
          <a:xfrm>
            <a:off x="7001452" y="4007819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155587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27E5-5961-B240-3BC2-EE30197A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photosynthetic capacity, </a:t>
            </a:r>
            <a:r>
              <a:rPr lang="en-US" u="sng" dirty="0"/>
              <a:t>but only in uninoculated plants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2844-2956-ECDE-21AE-5C72751E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4257F790-2730-EC45-90A6-CE225A21E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44" b="50000"/>
          <a:stretch/>
        </p:blipFill>
        <p:spPr>
          <a:xfrm>
            <a:off x="1794164" y="1810554"/>
            <a:ext cx="7696200" cy="442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6BA95-D479-7A48-9B51-D1538722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441873" y="3167702"/>
            <a:ext cx="2590801" cy="11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1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EAB-4C78-EC13-1126-6E07A27A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fertilization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en-US" dirty="0"/>
              <a:t> total biomass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more strongly </a:t>
            </a:r>
            <a:r>
              <a:rPr lang="en-US" dirty="0"/>
              <a:t>in uninoculated plants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A0739-2381-91AF-1B4F-A8FFF34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A6F37-7912-2F43-8F88-582D0D7E6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79" t="41460" r="-101" b="41212"/>
          <a:stretch/>
        </p:blipFill>
        <p:spPr>
          <a:xfrm>
            <a:off x="9327413" y="3269375"/>
            <a:ext cx="2590801" cy="1188325"/>
          </a:xfrm>
          <a:prstGeom prst="rect">
            <a:avLst/>
          </a:prstGeom>
        </p:spPr>
      </p:pic>
      <p:pic>
        <p:nvPicPr>
          <p:cNvPr id="10" name="Picture 9" descr="A diagram of different types of soil fertilization&#10;&#10;Description automatically generated">
            <a:extLst>
              <a:ext uri="{FF2B5EF4-FFF2-40B4-BE49-F238E27FC236}">
                <a16:creationId xmlns:a16="http://schemas.microsoft.com/office/drawing/2014/main" id="{EC05E2EB-CF8D-694A-A1FB-CA021FF6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68" b="50000"/>
          <a:stretch/>
        </p:blipFill>
        <p:spPr>
          <a:xfrm>
            <a:off x="1491093" y="1828800"/>
            <a:ext cx="783632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998B-9760-4660-79A1-CC8FB5207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FE4564-D232-621A-01F4-94C4C75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64" y="138096"/>
            <a:ext cx="7661072" cy="5745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BBE25-94C1-239D-8AFF-7DA1F991ECB1}"/>
              </a:ext>
            </a:extLst>
          </p:cNvPr>
          <p:cNvSpPr txBox="1"/>
          <p:nvPr/>
        </p:nvSpPr>
        <p:spPr>
          <a:xfrm>
            <a:off x="9739641" y="6580212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gml.noaa.gov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ccgg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/trends/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CE879-9534-4462-A780-CB6B04887CBC}"/>
              </a:ext>
            </a:extLst>
          </p:cNvPr>
          <p:cNvSpPr txBox="1"/>
          <p:nvPr/>
        </p:nvSpPr>
        <p:spPr>
          <a:xfrm>
            <a:off x="341603" y="5773267"/>
            <a:ext cx="6805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33% increase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concentration since 1960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61% of this increase has occurred since 1990</a:t>
            </a:r>
          </a:p>
        </p:txBody>
      </p:sp>
    </p:spTree>
    <p:extLst>
      <p:ext uri="{BB962C8B-B14F-4D97-AF65-F5344CB8AC3E}">
        <p14:creationId xmlns:p14="http://schemas.microsoft.com/office/powerpoint/2010/main" val="593210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CAEB8F-629C-4177-EC30-C30B422E9BAC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9A37F5-5B80-CF67-5F92-C507BBD6A017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A85E86-EEF5-EC22-F2D4-0CE75F2A80C3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FB305-3F93-6E26-473A-E708E092E0D0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35382-3781-1221-DDD7-D5A281499D3E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64159A2-8B26-8D4E-A017-E4841570EBAA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095648-2D87-3F05-EC13-388C07FF3888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DB1880-FD8C-77B1-B7A1-9557BB7CEA65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79DA3D-B860-4E8F-2C26-283781F03AE3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48853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E17A-BDB1-AC53-151A-D404A23B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D3DB-705D-E43C-E465-395613D2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5257800" cy="5032375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and supply control plant responses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at different scales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supply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whole-plant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demand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leaf response to eCO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Plant responses to fertilization are dependent on acquisition strategy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256E-2BA2-0465-B8B7-067B80AE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D2EBA9-D047-7DC4-42B7-0F3BBBED0AC6}"/>
              </a:ext>
            </a:extLst>
          </p:cNvPr>
          <p:cNvCxnSpPr>
            <a:stCxn id="13" idx="3"/>
            <a:endCxn id="23" idx="1"/>
          </p:cNvCxnSpPr>
          <p:nvPr/>
        </p:nvCxnSpPr>
        <p:spPr>
          <a:xfrm flipV="1">
            <a:off x="8706228" y="2362200"/>
            <a:ext cx="943602" cy="878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59807B-4796-3C89-7C9A-8A1AA8C40BBC}"/>
              </a:ext>
            </a:extLst>
          </p:cNvPr>
          <p:cNvCxnSpPr>
            <a:cxnSpLocks/>
          </p:cNvCxnSpPr>
          <p:nvPr/>
        </p:nvCxnSpPr>
        <p:spPr>
          <a:xfrm flipV="1">
            <a:off x="8705422" y="2844492"/>
            <a:ext cx="943602" cy="68927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F84869-8180-0385-D49B-0D94245B8411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705422" y="3970267"/>
            <a:ext cx="943602" cy="1511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14A9A5-8FC2-E034-B98C-7BA501B17364}"/>
              </a:ext>
            </a:extLst>
          </p:cNvPr>
          <p:cNvCxnSpPr>
            <a:cxnSpLocks/>
          </p:cNvCxnSpPr>
          <p:nvPr/>
        </p:nvCxnSpPr>
        <p:spPr>
          <a:xfrm>
            <a:off x="8705421" y="2797725"/>
            <a:ext cx="943603" cy="69025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94B147-19D9-BA52-2170-4CE1D3B26857}"/>
              </a:ext>
            </a:extLst>
          </p:cNvPr>
          <p:cNvCxnSpPr>
            <a:cxnSpLocks/>
          </p:cNvCxnSpPr>
          <p:nvPr/>
        </p:nvCxnSpPr>
        <p:spPr>
          <a:xfrm flipV="1">
            <a:off x="8704615" y="2413920"/>
            <a:ext cx="393626" cy="1120367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879299-DF76-3688-BEC7-9D5C12DFC36E}"/>
              </a:ext>
            </a:extLst>
          </p:cNvPr>
          <p:cNvCxnSpPr/>
          <p:nvPr/>
        </p:nvCxnSpPr>
        <p:spPr>
          <a:xfrm flipV="1">
            <a:off x="8935016" y="3462433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1CFD3E-0792-2022-44BD-425D7B24A7B1}"/>
              </a:ext>
            </a:extLst>
          </p:cNvPr>
          <p:cNvCxnSpPr/>
          <p:nvPr/>
        </p:nvCxnSpPr>
        <p:spPr>
          <a:xfrm flipV="1">
            <a:off x="9259873" y="4031984"/>
            <a:ext cx="6178" cy="1698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3DF18B-AF0C-8CAD-C3CF-36C1A3C20651}"/>
              </a:ext>
            </a:extLst>
          </p:cNvPr>
          <p:cNvSpPr/>
          <p:nvPr/>
        </p:nvSpPr>
        <p:spPr>
          <a:xfrm>
            <a:off x="8325237" y="5083723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 strategy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08D97-AA98-7EB4-0273-715D4B79778B}"/>
              </a:ext>
            </a:extLst>
          </p:cNvPr>
          <p:cNvSpPr/>
          <p:nvPr/>
        </p:nvSpPr>
        <p:spPr>
          <a:xfrm>
            <a:off x="7002258" y="1913786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</a:t>
            </a:r>
            <a:r>
              <a:rPr lang="en-US" baseline="-25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C8C2E8-07C5-3D3D-6356-317A50AD3A65}"/>
              </a:ext>
            </a:extLst>
          </p:cNvPr>
          <p:cNvSpPr/>
          <p:nvPr/>
        </p:nvSpPr>
        <p:spPr>
          <a:xfrm>
            <a:off x="9649830" y="1905000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Photosynthetic capacity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A2F56-7CDE-E56C-49A2-D51A19116059}"/>
              </a:ext>
            </a:extLst>
          </p:cNvPr>
          <p:cNvSpPr/>
          <p:nvPr/>
        </p:nvSpPr>
        <p:spPr>
          <a:xfrm>
            <a:off x="9649024" y="3528184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B4545F-1830-5BCC-6F71-D8DA2CC52AD1}"/>
              </a:ext>
            </a:extLst>
          </p:cNvPr>
          <p:cNvSpPr/>
          <p:nvPr/>
        </p:nvSpPr>
        <p:spPr>
          <a:xfrm>
            <a:off x="7001452" y="3513067"/>
            <a:ext cx="170397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Soil N supply</a:t>
            </a:r>
          </a:p>
        </p:txBody>
      </p:sp>
    </p:spTree>
    <p:extLst>
      <p:ext uri="{BB962C8B-B14F-4D97-AF65-F5344CB8AC3E}">
        <p14:creationId xmlns:p14="http://schemas.microsoft.com/office/powerpoint/2010/main" val="292741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178D-C131-BDEE-E1B5-431CFF92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03" y="41123"/>
            <a:ext cx="3999971" cy="790368"/>
          </a:xfrm>
        </p:spPr>
        <p:txBody>
          <a:bodyPr>
            <a:normAutofit/>
          </a:bodyPr>
          <a:lstStyle/>
          <a:p>
            <a:r>
              <a:rPr lang="en-US" sz="3400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8B3B1-00A3-DEC0-DA06-50F22E63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34315"/>
            <a:ext cx="3325118" cy="1750061"/>
          </a:xfrm>
          <a:prstGeom prst="rect">
            <a:avLst/>
          </a:prstGeom>
        </p:spPr>
      </p:pic>
      <p:pic>
        <p:nvPicPr>
          <p:cNvPr id="22" name="Picture 21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180BC36-3D66-1C35-B553-0DC070BA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844" y="2875112"/>
            <a:ext cx="3325118" cy="1213667"/>
          </a:xfrm>
          <a:prstGeom prst="rect">
            <a:avLst/>
          </a:prstGeom>
        </p:spPr>
      </p:pic>
      <p:pic>
        <p:nvPicPr>
          <p:cNvPr id="6" name="Picture 4" descr="Double T Symbol | History &amp; Traditions | TTU">
            <a:hlinkClick r:id="rId5"/>
            <a:extLst>
              <a:ext uri="{FF2B5EF4-FFF2-40B4-BE49-F238E27FC236}">
                <a16:creationId xmlns:a16="http://schemas.microsoft.com/office/drawing/2014/main" id="{BB1A900B-048A-40E8-9656-FDFA68CE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105" y="4891706"/>
            <a:ext cx="1719643" cy="18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EEE8B-21CC-67B3-BAE3-5FF69DAB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755" y="188378"/>
            <a:ext cx="2152419" cy="21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DBBCD-CE74-BF33-306E-B5F3F1A43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1004" y="4824564"/>
            <a:ext cx="2310372" cy="171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8729C-3EE0-C16A-F4AA-9AD4B87F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B35473-280C-E043-9392-7E81C67433BF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6856D-07EF-A6B8-D4FB-C0BE1AB4B5B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0414" y="824392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1D6EB-318C-0653-4ACE-8AB10D6636DA}"/>
              </a:ext>
            </a:extLst>
          </p:cNvPr>
          <p:cNvSpPr txBox="1"/>
          <p:nvPr/>
        </p:nvSpPr>
        <p:spPr>
          <a:xfrm>
            <a:off x="243272" y="2248281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Mylea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Lovell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TTU Phytotron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25BA3-E6E7-27A4-7BE9-A17B0A8161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311709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8A5C1-12D2-5197-50AC-F88854CD112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709" y="2807994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683F-D396-1529-0E4D-731A3901708C}"/>
              </a:ext>
            </a:extLst>
          </p:cNvPr>
          <p:cNvSpPr txBox="1"/>
          <p:nvPr/>
        </p:nvSpPr>
        <p:spPr>
          <a:xfrm>
            <a:off x="2172338" y="2284376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Alissar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Cheaib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Post-doc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A60D4-6EBB-E545-D2F3-31405EC6870F}"/>
              </a:ext>
            </a:extLst>
          </p:cNvPr>
          <p:cNvSpPr txBox="1"/>
          <p:nvPr/>
        </p:nvSpPr>
        <p:spPr>
          <a:xfrm>
            <a:off x="2360698" y="4242443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Eve Gray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4A0946-D33A-93E5-CD01-5103551FF521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b="5778"/>
          <a:stretch/>
        </p:blipFill>
        <p:spPr>
          <a:xfrm>
            <a:off x="4373005" y="282665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38ABB7-6560-A3A4-808D-981E209D4C2F}"/>
              </a:ext>
            </a:extLst>
          </p:cNvPr>
          <p:cNvSpPr txBox="1"/>
          <p:nvPr/>
        </p:nvSpPr>
        <p:spPr>
          <a:xfrm>
            <a:off x="4282809" y="4266556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Monika Kelly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EE8DD-5FE2-B039-513A-524F172B5191}"/>
              </a:ext>
            </a:extLst>
          </p:cNvPr>
          <p:cNvSpPr txBox="1"/>
          <p:nvPr/>
        </p:nvSpPr>
        <p:spPr>
          <a:xfrm>
            <a:off x="4280592" y="2273359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Posch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Former Smith Lab Post-doc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7E3449-DF4D-357B-E1BE-A6D6E0468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572" y="2807596"/>
            <a:ext cx="1539327" cy="14908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6A5BAE-71C6-BAD8-5978-9C0A55484562}"/>
              </a:ext>
            </a:extLst>
          </p:cNvPr>
          <p:cNvSpPr txBox="1"/>
          <p:nvPr/>
        </p:nvSpPr>
        <p:spPr>
          <a:xfrm>
            <a:off x="206887" y="4247155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Kelly Carroll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Manager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4CCEA94-EFD1-D951-6EBD-59EA1BC7B67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r="1221" b="4887"/>
          <a:stretch/>
        </p:blipFill>
        <p:spPr>
          <a:xfrm>
            <a:off x="184079" y="4824564"/>
            <a:ext cx="1536192" cy="1485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C7E541-60A7-E5F0-59ED-021AF2C32873}"/>
              </a:ext>
            </a:extLst>
          </p:cNvPr>
          <p:cNvSpPr txBox="1"/>
          <p:nvPr/>
        </p:nvSpPr>
        <p:spPr>
          <a:xfrm>
            <a:off x="242755" y="6268002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Isa Beltran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MS student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A3CC6B-2EDC-EA78-D336-268CC045529A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311709" y="4828798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513B58-5407-A2A0-7619-3F45CD2337F4}"/>
              </a:ext>
            </a:extLst>
          </p:cNvPr>
          <p:cNvSpPr txBox="1"/>
          <p:nvPr/>
        </p:nvSpPr>
        <p:spPr>
          <a:xfrm>
            <a:off x="2025182" y="631927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Snehanjana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Chatterjee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PhD student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08E5FC-129E-821C-2D55-37B15E33F4B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74010" y="48459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3133B0-49A1-F5E6-93C0-691F286F2E26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8" t="6329" r="4308" b="15342"/>
          <a:stretch/>
        </p:blipFill>
        <p:spPr>
          <a:xfrm>
            <a:off x="4373005" y="850325"/>
            <a:ext cx="1536192" cy="14904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EAA864-8FA6-60A7-3A7B-AF99324C77D7}"/>
              </a:ext>
            </a:extLst>
          </p:cNvPr>
          <p:cNvSpPr txBox="1"/>
          <p:nvPr/>
        </p:nvSpPr>
        <p:spPr>
          <a:xfrm>
            <a:off x="4157499" y="6281109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German</a:t>
            </a:r>
          </a:p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Smith Lab UG student</a:t>
            </a:r>
          </a:p>
        </p:txBody>
      </p:sp>
    </p:spTree>
    <p:extLst>
      <p:ext uri="{BB962C8B-B14F-4D97-AF65-F5344CB8AC3E}">
        <p14:creationId xmlns:p14="http://schemas.microsoft.com/office/powerpoint/2010/main" val="4002238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978A-612C-419E-165C-A5B318FA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F235-C3A1-5CD4-B596-AF8DB177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63C7B-EBDC-5D05-A33E-1775DA302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19"/>
          <a:stretch/>
        </p:blipFill>
        <p:spPr>
          <a:xfrm>
            <a:off x="838200" y="1590936"/>
            <a:ext cx="5318087" cy="47632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 descr="A picture containing outdoor, grass, person, outdoor object&#10;&#10;Description automatically generated">
            <a:extLst>
              <a:ext uri="{FF2B5EF4-FFF2-40B4-BE49-F238E27FC236}">
                <a16:creationId xmlns:a16="http://schemas.microsoft.com/office/drawing/2014/main" id="{B7F73DA1-D715-6A9E-F12D-9586E9E09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0" b="21046"/>
          <a:stretch/>
        </p:blipFill>
        <p:spPr>
          <a:xfrm>
            <a:off x="6444344" y="1590936"/>
            <a:ext cx="5069242" cy="476402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208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551FAC-4DC8-2E4D-B3DF-6695FD3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Plants grown under 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levated 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exhibit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photosynthetic capacity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A2874-B12C-654D-AB2C-C6900661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59" y="2113316"/>
            <a:ext cx="5457689" cy="4005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8D659B-4922-054F-9354-D12D1501FA37}"/>
              </a:ext>
            </a:extLst>
          </p:cNvPr>
          <p:cNvSpPr txBox="1"/>
          <p:nvPr/>
        </p:nvSpPr>
        <p:spPr>
          <a:xfrm>
            <a:off x="4982697" y="1928650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Photosynthetic capacity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2DC2D-B4A5-8B45-9EE9-F9F8A611CF4C}"/>
              </a:ext>
            </a:extLst>
          </p:cNvPr>
          <p:cNvSpPr txBox="1"/>
          <p:nvPr/>
        </p:nvSpPr>
        <p:spPr>
          <a:xfrm>
            <a:off x="9660538" y="6582975"/>
            <a:ext cx="2531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Ainsworth &amp; Rogers (2007)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5CF13-4014-008A-748D-0FA94A75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05FFA4-7C5F-F78D-054C-8124A6F43790}"/>
              </a:ext>
            </a:extLst>
          </p:cNvPr>
          <p:cNvCxnSpPr/>
          <p:nvPr/>
        </p:nvCxnSpPr>
        <p:spPr>
          <a:xfrm flipH="1">
            <a:off x="6916209" y="3576577"/>
            <a:ext cx="138896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6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AB98-00CA-8E4A-BEF5-6F897ACE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Reduced photosynthetic capacity under elevated CO</a:t>
            </a:r>
            <a:r>
              <a:rPr lang="en-US" baseline="-25000" dirty="0"/>
              <a:t>2</a:t>
            </a:r>
            <a:r>
              <a:rPr lang="en-US" dirty="0"/>
              <a:t> often corresponds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whole-plant 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143-AAEA-AC4E-9C10-8C45224EA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39"/>
          <a:stretch/>
        </p:blipFill>
        <p:spPr>
          <a:xfrm>
            <a:off x="750614" y="2095719"/>
            <a:ext cx="5702300" cy="2570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4FFF-47EA-D24D-9654-779393ED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85"/>
          <a:stretch/>
        </p:blipFill>
        <p:spPr>
          <a:xfrm>
            <a:off x="750614" y="4666593"/>
            <a:ext cx="5702300" cy="100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12C9F-201A-FD4E-B2CD-763D745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3"/>
          <a:stretch/>
        </p:blipFill>
        <p:spPr>
          <a:xfrm>
            <a:off x="6096000" y="2157686"/>
            <a:ext cx="5702300" cy="351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A70C9-B217-E249-B1BC-94584F581808}"/>
              </a:ext>
            </a:extLst>
          </p:cNvPr>
          <p:cNvSpPr txBox="1"/>
          <p:nvPr/>
        </p:nvSpPr>
        <p:spPr>
          <a:xfrm>
            <a:off x="8937859" y="6581001"/>
            <a:ext cx="3257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 Graaf et al. (2006)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Global Change Biology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D5E751-0FA8-FA45-869D-0650825B30E2}"/>
              </a:ext>
            </a:extLst>
          </p:cNvPr>
          <p:cNvSpPr/>
          <p:nvPr/>
        </p:nvSpPr>
        <p:spPr>
          <a:xfrm>
            <a:off x="6111026" y="2157686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454972-8A2A-1D4F-9B01-D6C722CCC6E1}"/>
              </a:ext>
            </a:extLst>
          </p:cNvPr>
          <p:cNvSpPr/>
          <p:nvPr/>
        </p:nvSpPr>
        <p:spPr>
          <a:xfrm>
            <a:off x="761253" y="2095719"/>
            <a:ext cx="735106" cy="3128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ADB11-5E01-AE41-9003-FF221F8E0AE7}"/>
              </a:ext>
            </a:extLst>
          </p:cNvPr>
          <p:cNvSpPr txBox="1"/>
          <p:nvPr/>
        </p:nvSpPr>
        <p:spPr>
          <a:xfrm>
            <a:off x="2429794" y="1726387"/>
            <a:ext cx="23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Aboveground biomass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77A77-D7DB-9E41-B76D-94B010C99685}"/>
              </a:ext>
            </a:extLst>
          </p:cNvPr>
          <p:cNvSpPr txBox="1"/>
          <p:nvPr/>
        </p:nvSpPr>
        <p:spPr>
          <a:xfrm>
            <a:off x="7975420" y="1726387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Belowground biomass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D5B00-C55E-56CD-69D5-AE2FC1B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5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363925-66E2-C260-3CCC-813375C1D2FB}"/>
              </a:ext>
            </a:extLst>
          </p:cNvPr>
          <p:cNvCxnSpPr/>
          <p:nvPr/>
        </p:nvCxnSpPr>
        <p:spPr>
          <a:xfrm>
            <a:off x="1547145" y="2157686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B0512F-1344-0C1A-0C04-B4F74708E9B2}"/>
              </a:ext>
            </a:extLst>
          </p:cNvPr>
          <p:cNvCxnSpPr/>
          <p:nvPr/>
        </p:nvCxnSpPr>
        <p:spPr>
          <a:xfrm>
            <a:off x="6894675" y="2169261"/>
            <a:ext cx="1327864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3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EBA49C2-29F2-20FA-393D-3209490F8E72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4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326E81-F1DB-6BCD-B732-37FD3E00AEE6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39B1E0-7CF4-CDA4-27A8-C480A16FC469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18A6-66E6-0B34-EBC0-BCFB64E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have hypothesized that nitrogen availability regulates plant responses to elevated CO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BA5B7-1CFD-8565-F18C-B6BD1A5E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1C9E-A928-36E1-904B-FC7D2041DDC7}"/>
              </a:ext>
            </a:extLst>
          </p:cNvPr>
          <p:cNvSpPr txBox="1"/>
          <p:nvPr/>
        </p:nvSpPr>
        <p:spPr>
          <a:xfrm>
            <a:off x="0" y="6581001"/>
            <a:ext cx="475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Table 1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LeBauer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Treseder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(2008)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Ecology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graph with black and red lines&#10;&#10;Description automatically generated">
            <a:extLst>
              <a:ext uri="{FF2B5EF4-FFF2-40B4-BE49-F238E27FC236}">
                <a16:creationId xmlns:a16="http://schemas.microsoft.com/office/drawing/2014/main" id="{B1E29AE1-3F09-0221-59FE-ECF55E64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4" y="2293583"/>
            <a:ext cx="5620565" cy="3161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68664-0207-EE02-2951-FA48DA702A53}"/>
              </a:ext>
            </a:extLst>
          </p:cNvPr>
          <p:cNvSpPr txBox="1"/>
          <p:nvPr/>
        </p:nvSpPr>
        <p:spPr>
          <a:xfrm>
            <a:off x="9312686" y="6581001"/>
            <a:ext cx="287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Evans (1989)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Photosynthesis Research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AC3F0-7FAD-FBAC-8247-DDCEF94D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637" y="1544548"/>
            <a:ext cx="4264649" cy="4733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9B374-377C-F37D-AE1C-D535AF021446}"/>
              </a:ext>
            </a:extLst>
          </p:cNvPr>
          <p:cNvSpPr txBox="1"/>
          <p:nvPr/>
        </p:nvSpPr>
        <p:spPr>
          <a:xfrm>
            <a:off x="376007" y="5573864"/>
            <a:ext cx="689163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demand to build and maintain photosynthetic enzymes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might deplete plant-available soil N pools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42920-14E3-8592-2AF5-A40541256383}"/>
              </a:ext>
            </a:extLst>
          </p:cNvPr>
          <p:cNvCxnSpPr>
            <a:cxnSpLocks/>
          </p:cNvCxnSpPr>
          <p:nvPr/>
        </p:nvCxnSpPr>
        <p:spPr>
          <a:xfrm>
            <a:off x="3281815" y="2561098"/>
            <a:ext cx="476637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99AB6D-935D-3F46-B8ED-97859729CAE0}"/>
              </a:ext>
            </a:extLst>
          </p:cNvPr>
          <p:cNvCxnSpPr>
            <a:cxnSpLocks/>
          </p:cNvCxnSpPr>
          <p:nvPr/>
        </p:nvCxnSpPr>
        <p:spPr>
          <a:xfrm flipV="1">
            <a:off x="7796490" y="2072081"/>
            <a:ext cx="2412912" cy="375373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37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curve&#10;&#10;Description automatically generated">
            <a:extLst>
              <a:ext uri="{FF2B5EF4-FFF2-40B4-BE49-F238E27FC236}">
                <a16:creationId xmlns:a16="http://schemas.microsoft.com/office/drawing/2014/main" id="{26E82B81-0EC3-061C-3467-BE69CBEDE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5" y="1972999"/>
            <a:ext cx="5486400" cy="457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22781-F42F-9978-83EA-637CDE8E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35473-280C-E043-9392-7E81C67433B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87F5A-0C55-792F-3746-79398E4AB379}"/>
              </a:ext>
            </a:extLst>
          </p:cNvPr>
          <p:cNvSpPr txBox="1"/>
          <p:nvPr/>
        </p:nvSpPr>
        <p:spPr>
          <a:xfrm>
            <a:off x="8801101" y="6582975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adapted from Moore et al. (1999)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PC&amp;E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BE8261-8204-810A-A4A8-0352CB4F1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 an alternative hypothesis suggests that plant demand to build and maintain photosynthetic enzymes drives the leaf response to CO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9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231a8b3-8ab6-4ace-a91d-0f8b757bf3a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78A1F74E03947999A8BCA1F91EDBB" ma:contentTypeVersion="14" ma:contentTypeDescription="Create a new document." ma:contentTypeScope="" ma:versionID="bbddc976f4b55c22d9a0e59ec4d0d8fc">
  <xsd:schema xmlns:xsd="http://www.w3.org/2001/XMLSchema" xmlns:xs="http://www.w3.org/2001/XMLSchema" xmlns:p="http://schemas.microsoft.com/office/2006/metadata/properties" xmlns:ns3="d231a8b3-8ab6-4ace-a91d-0f8b757bf3ad" xmlns:ns4="e18ce8ce-d11b-4b22-8ffd-9d831c5116bb" targetNamespace="http://schemas.microsoft.com/office/2006/metadata/properties" ma:root="true" ma:fieldsID="570ca903bf4adc65360d6f2f7bf745bc" ns3:_="" ns4:_="">
    <xsd:import namespace="d231a8b3-8ab6-4ace-a91d-0f8b757bf3ad"/>
    <xsd:import namespace="e18ce8ce-d11b-4b22-8ffd-9d831c5116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31a8b3-8ab6-4ace-a91d-0f8b757bf3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8ce8ce-d11b-4b22-8ffd-9d831c5116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E5716-B306-4EC9-9EB4-5E6D03C58D04}">
  <ds:schemaRefs>
    <ds:schemaRef ds:uri="http://www.w3.org/XML/1998/namespace"/>
    <ds:schemaRef ds:uri="http://purl.org/dc/terms/"/>
    <ds:schemaRef ds:uri="e18ce8ce-d11b-4b22-8ffd-9d831c5116bb"/>
    <ds:schemaRef ds:uri="http://purl.org/dc/elements/1.1/"/>
    <ds:schemaRef ds:uri="http://schemas.microsoft.com/office/infopath/2007/PartnerControls"/>
    <ds:schemaRef ds:uri="d231a8b3-8ab6-4ace-a91d-0f8b757bf3a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A90861C-7615-41B6-8089-A98480F6C0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0FEF0-D0EE-43DE-B1CE-611F09DCA6D7}">
  <ds:schemaRefs>
    <ds:schemaRef ds:uri="d231a8b3-8ab6-4ace-a91d-0f8b757bf3ad"/>
    <ds:schemaRef ds:uri="e18ce8ce-d11b-4b22-8ffd-9d831c5116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1909</Words>
  <Application>Microsoft Macintosh PowerPoint</Application>
  <PresentationFormat>Widescreen</PresentationFormat>
  <Paragraphs>380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Nitrogen supply and demand control plant responses to elevated CO2 at different scales </vt:lpstr>
      <vt:lpstr>PowerPoint Presentation</vt:lpstr>
      <vt:lpstr>PowerPoint Presentation</vt:lpstr>
      <vt:lpstr>Plants grown under elevated CO2 exhibit reductions in photosynthetic capacity</vt:lpstr>
      <vt:lpstr>Reduced photosynthetic capacity under elevated CO2 often corresponds with increased whole-plant growth</vt:lpstr>
      <vt:lpstr>Some have hypothesized that nitrogen availability regulates plant responses to elevated CO2</vt:lpstr>
      <vt:lpstr>Some have hypothesized that nitrogen availability regulates plant responses to elevated CO2</vt:lpstr>
      <vt:lpstr>Some have hypothesized that nitrogen availability regulates plant responses to elevated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However, an alternative hypothesis suggests that plant demand to build and maintain photosynthetic enzymes drives the leaf response to CO2</vt:lpstr>
      <vt:lpstr>Optimal resource investment to photosynthetic enzymes increases leaf photosynthesis at lower photosynthetic capacity</vt:lpstr>
      <vt:lpstr>Study Question</vt:lpstr>
      <vt:lpstr>PowerPoint Presentation</vt:lpstr>
      <vt:lpstr>Experiment setup</vt:lpstr>
      <vt:lpstr>Measurements</vt:lpstr>
      <vt:lpstr>Increasing fertilization did not modify the reduction in photosynthetic capacity under elevated CO2</vt:lpstr>
      <vt:lpstr>Inoculation also did not modify the reduction in photosynthetic capacity under elevated CO2</vt:lpstr>
      <vt:lpstr>Elevated CO2 decreased Vcmax25 more strongly than Jmax25. Fertilization did not modify this effect</vt:lpstr>
      <vt:lpstr>Elevated CO2 decreased Vcmax25 more strongly than Jmax25. Inoculation did not modify this effect</vt:lpstr>
      <vt:lpstr>Increasing fertilization increased the positive effect of elevated CO2 on whole-plant growth</vt:lpstr>
      <vt:lpstr>Inoculation did not modify the positive effect of eCO2 on total biomass</vt:lpstr>
      <vt:lpstr>However, inoculated plants had greater total biomass under low fertilization</vt:lpstr>
      <vt:lpstr>Increasing fertilization decreased the percent of leaf nitrogen content derived from the atmosphere</vt:lpstr>
      <vt:lpstr>Conclusions</vt:lpstr>
      <vt:lpstr>Increasing fertilization increased photosynthetic capacity, but only in uninoculated plants</vt:lpstr>
      <vt:lpstr>Increasing fertilization increased total biomass more strongly in uninoculated plants </vt:lpstr>
      <vt:lpstr>Conclusions</vt:lpstr>
      <vt:lpstr>Conclusions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Perkowski, Evan A</dc:creator>
  <cp:lastModifiedBy>Perkowski, Evan A</cp:lastModifiedBy>
  <cp:revision>53</cp:revision>
  <dcterms:created xsi:type="dcterms:W3CDTF">2023-02-09T18:45:15Z</dcterms:created>
  <dcterms:modified xsi:type="dcterms:W3CDTF">2023-08-09T06:18:39Z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0x010100ACF78A1F74E03947999A8BCA1F91EDBB</vt:lpwstr>
  </property>
</Properties>
</file>